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76" r:id="rId9"/>
    <p:sldId id="279" r:id="rId10"/>
    <p:sldId id="263" r:id="rId11"/>
    <p:sldId id="264" r:id="rId12"/>
    <p:sldId id="265" r:id="rId13"/>
    <p:sldId id="266" r:id="rId14"/>
    <p:sldId id="267" r:id="rId15"/>
    <p:sldId id="268" r:id="rId16"/>
    <p:sldId id="269" r:id="rId17"/>
    <p:sldId id="270" r:id="rId18"/>
    <p:sldId id="271" r:id="rId19"/>
    <p:sldId id="278" r:id="rId20"/>
    <p:sldId id="272" r:id="rId21"/>
    <p:sldId id="273" r:id="rId22"/>
    <p:sldId id="274" r:id="rId23"/>
    <p:sldId id="275" r:id="rId24"/>
    <p:sldId id="281" r:id="rId25"/>
    <p:sldId id="277" r:id="rId26"/>
    <p:sldId id="280"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4C748-E0C7-44AA-BD4E-0D8B9CB4412E}" type="datetimeFigureOut">
              <a:rPr lang="sr-Latn-RS" smtClean="0"/>
              <a:t>20.4.2021.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3AD68-9829-406A-864D-716B3B6E2CB4}" type="slidenum">
              <a:rPr lang="sr-Latn-RS" smtClean="0"/>
              <a:t>‹#›</a:t>
            </a:fld>
            <a:endParaRPr lang="sr-Latn-RS"/>
          </a:p>
        </p:txBody>
      </p:sp>
    </p:spTree>
    <p:extLst>
      <p:ext uri="{BB962C8B-B14F-4D97-AF65-F5344CB8AC3E}">
        <p14:creationId xmlns:p14="http://schemas.microsoft.com/office/powerpoint/2010/main" val="202792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E13AD68-9829-406A-864D-716B3B6E2CB4}" type="slidenum">
              <a:rPr lang="sr-Latn-RS" smtClean="0"/>
              <a:t>7</a:t>
            </a:fld>
            <a:endParaRPr lang="sr-Latn-RS"/>
          </a:p>
        </p:txBody>
      </p:sp>
    </p:spTree>
    <p:extLst>
      <p:ext uri="{BB962C8B-B14F-4D97-AF65-F5344CB8AC3E}">
        <p14:creationId xmlns:p14="http://schemas.microsoft.com/office/powerpoint/2010/main" val="154398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4/19/2021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406640" cy="1472184"/>
          </a:xfrm>
        </p:spPr>
        <p:txBody>
          <a:bodyPr/>
          <a:lstStyle/>
          <a:p>
            <a:pPr algn="ctr"/>
            <a:r>
              <a:rPr lang="sr-Latn-RS" dirty="0"/>
              <a:t>Vladimir Stojšin</a:t>
            </a:r>
            <a:br>
              <a:rPr lang="sr-Latn-RS" dirty="0"/>
            </a:br>
            <a:r>
              <a:rPr lang="sr-Latn-RS" i="1" dirty="0"/>
              <a:t>Bioskop u kutiji šibica</a:t>
            </a:r>
            <a:endParaRPr lang="sr-Latn-RS" dirty="0"/>
          </a:p>
        </p:txBody>
      </p:sp>
      <p:sp>
        <p:nvSpPr>
          <p:cNvPr id="3" name="Subtitle 2"/>
          <p:cNvSpPr>
            <a:spLocks noGrp="1"/>
          </p:cNvSpPr>
          <p:nvPr>
            <p:ph type="subTitle" idx="1"/>
          </p:nvPr>
        </p:nvSpPr>
        <p:spPr/>
        <p:txBody>
          <a:bodyPr/>
          <a:lstStyle/>
          <a:p>
            <a:pPr marL="82296"/>
            <a:r>
              <a:rPr lang="sr-Latn-RS" dirty="0"/>
              <a:t>VŠSSOV Novi Sad</a:t>
            </a:r>
          </a:p>
          <a:p>
            <a:pPr marL="82296"/>
            <a:r>
              <a:rPr lang="sr-Latn-RS" dirty="0"/>
              <a:t>Književnost za decu</a:t>
            </a:r>
          </a:p>
          <a:p>
            <a:pPr marL="82296"/>
            <a:r>
              <a:rPr lang="sr-Latn-RS" dirty="0"/>
              <a:t>Vežbe</a:t>
            </a:r>
          </a:p>
          <a:p>
            <a:endParaRPr lang="sr-Latn-RS" dirty="0"/>
          </a:p>
        </p:txBody>
      </p:sp>
      <p:sp>
        <p:nvSpPr>
          <p:cNvPr id="4" name="TextBox 3"/>
          <p:cNvSpPr txBox="1"/>
          <p:nvPr/>
        </p:nvSpPr>
        <p:spPr>
          <a:xfrm>
            <a:off x="990600" y="6400800"/>
            <a:ext cx="1447800" cy="369332"/>
          </a:xfrm>
          <a:prstGeom prst="rect">
            <a:avLst/>
          </a:prstGeom>
          <a:noFill/>
        </p:spPr>
        <p:txBody>
          <a:bodyPr wrap="square" rtlCol="0">
            <a:spAutoFit/>
          </a:bodyPr>
          <a:lstStyle/>
          <a:p>
            <a:r>
              <a:rPr lang="sr-Latn-RS" dirty="0" smtClean="0"/>
              <a:t>Jelena Kukić</a:t>
            </a:r>
            <a:endParaRPr lang="sr-Latn-RS" dirty="0"/>
          </a:p>
        </p:txBody>
      </p:sp>
      <p:pic>
        <p:nvPicPr>
          <p:cNvPr id="1026" name="Picture 2" descr="Bioskop u kutiji šibica - Vladimir Stojšin: knjiga | KorisnaKnjig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14216"/>
            <a:ext cx="3581400" cy="49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5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3" y="-152400"/>
            <a:ext cx="2853813" cy="1143000"/>
          </a:xfrm>
        </p:spPr>
        <p:txBody>
          <a:bodyPr/>
          <a:lstStyle/>
          <a:p>
            <a:r>
              <a:rPr lang="sr-Latn-RS" dirty="0" smtClean="0"/>
              <a:t>Pripovedač</a:t>
            </a:r>
            <a:endParaRPr lang="sr-Latn-RS" dirty="0"/>
          </a:p>
        </p:txBody>
      </p:sp>
      <p:sp>
        <p:nvSpPr>
          <p:cNvPr id="3" name="Content Placeholder 2"/>
          <p:cNvSpPr>
            <a:spLocks noGrp="1"/>
          </p:cNvSpPr>
          <p:nvPr>
            <p:ph idx="1"/>
          </p:nvPr>
        </p:nvSpPr>
        <p:spPr>
          <a:xfrm>
            <a:off x="3352800" y="609600"/>
            <a:ext cx="5791200" cy="5854700"/>
          </a:xfrm>
        </p:spPr>
        <p:txBody>
          <a:bodyPr>
            <a:normAutofit fontScale="85000" lnSpcReduction="10000"/>
          </a:bodyPr>
          <a:lstStyle/>
          <a:p>
            <a:r>
              <a:rPr lang="sr-Latn-RS" dirty="0" smtClean="0"/>
              <a:t>Prvo lice („ja“ pripovedanje) koje označava dečaka Pavla, povremeno prelazi u 1. lice množine („mi“), a odnosi se na dečiju grupu koja je jasno suprotstavljena svetu odraslih.</a:t>
            </a:r>
          </a:p>
          <a:p>
            <a:r>
              <a:rPr lang="sr-Latn-RS" dirty="0" smtClean="0"/>
              <a:t>Dečija vizura stvarnosti osobena je i raskošna, i odlikuje se verovanjem u istinitost priča, te predstavlja jednu percepciju, suprotstavljenu drugoj vizuri – percepciji odraslih.</a:t>
            </a:r>
          </a:p>
          <a:p>
            <a:r>
              <a:rPr lang="sr-Latn-RS" dirty="0" smtClean="0"/>
              <a:t>Sava Fotograf i priče o njegovim dogodovštinama, izvor su inspiracije za dečake, dok predstavljaju laži za sve ostale (otac Pavla Šibice – „Sava je lažovčina nad lažovčinama“). </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2713" y="2246313"/>
            <a:ext cx="3949700" cy="2962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058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Pripovedač</a:t>
            </a:r>
            <a:endParaRPr lang="sr-Latn-RS" dirty="0"/>
          </a:p>
        </p:txBody>
      </p:sp>
      <p:sp>
        <p:nvSpPr>
          <p:cNvPr id="3" name="Content Placeholder 2"/>
          <p:cNvSpPr>
            <a:spLocks noGrp="1"/>
          </p:cNvSpPr>
          <p:nvPr>
            <p:ph idx="1"/>
          </p:nvPr>
        </p:nvSpPr>
        <p:spPr>
          <a:xfrm>
            <a:off x="228600" y="1447800"/>
            <a:ext cx="8705088" cy="5410200"/>
          </a:xfrm>
        </p:spPr>
        <p:txBody>
          <a:bodyPr>
            <a:normAutofit fontScale="85000" lnSpcReduction="20000"/>
          </a:bodyPr>
          <a:lstStyle/>
          <a:p>
            <a:r>
              <a:rPr lang="sr-Latn-RS" dirty="0" smtClean="0"/>
              <a:t>Stojšinov pripovedač nije ni distanciran, ni neutralan. On govori iz svog ugla, iz jezgra svog dečijeg bića i tako izgrađuje suštinu umetničkog sveta. </a:t>
            </a:r>
            <a:endParaRPr lang="sr-Latn-RS" dirty="0"/>
          </a:p>
          <a:p>
            <a:r>
              <a:rPr lang="sr-Latn-RS" dirty="0" smtClean="0"/>
              <a:t>Realističkoj slici nadahnuto dodaje elemente poetske fantastike, bizarnosti:</a:t>
            </a:r>
          </a:p>
          <a:p>
            <a:endParaRPr lang="sr-Latn-RS" dirty="0" smtClean="0"/>
          </a:p>
          <a:p>
            <a:pPr lvl="1"/>
            <a:r>
              <a:rPr lang="sr-Latn-RS" i="1" dirty="0" smtClean="0"/>
              <a:t>Sa nama je ponekad u tuči učestvovao i ostareli vatrogasac Pepi. Pepi je umro od kafe. A kafa, koju je ispio to popodne, bila je gusta kao smola i on je od nje isecao male konjanike. Posle smrti, proglasili smo ga za ratnog junaka, i to obeju zaraćenih strana.</a:t>
            </a:r>
          </a:p>
          <a:p>
            <a:pPr lvl="1"/>
            <a:endParaRPr lang="sr-Latn-RS" i="1" dirty="0" smtClean="0"/>
          </a:p>
          <a:p>
            <a:r>
              <a:rPr lang="sr-Latn-RS" dirty="0" smtClean="0"/>
              <a:t>Stojšin je okupiran detinjstvom kao neponovljivom etapom ljudskog života i dečacima koji sazrevaju u neadekvatnim i neponovljivim uslovima.</a:t>
            </a:r>
            <a:endParaRPr lang="sr-Latn-RS" dirty="0"/>
          </a:p>
        </p:txBody>
      </p:sp>
    </p:spTree>
    <p:extLst>
      <p:ext uri="{BB962C8B-B14F-4D97-AF65-F5344CB8AC3E}">
        <p14:creationId xmlns:p14="http://schemas.microsoft.com/office/powerpoint/2010/main" val="323738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808" y="0"/>
            <a:ext cx="2679192" cy="1112838"/>
          </a:xfrm>
        </p:spPr>
        <p:txBody>
          <a:bodyPr/>
          <a:lstStyle/>
          <a:p>
            <a:r>
              <a:rPr lang="sr-Latn-RS" dirty="0" smtClean="0"/>
              <a:t>Pripovedač</a:t>
            </a:r>
            <a:endParaRPr lang="sr-Latn-RS" dirty="0"/>
          </a:p>
        </p:txBody>
      </p:sp>
      <p:sp>
        <p:nvSpPr>
          <p:cNvPr id="3" name="Content Placeholder 2"/>
          <p:cNvSpPr>
            <a:spLocks noGrp="1"/>
          </p:cNvSpPr>
          <p:nvPr>
            <p:ph idx="1"/>
          </p:nvPr>
        </p:nvSpPr>
        <p:spPr>
          <a:xfrm>
            <a:off x="2286000" y="1066800"/>
            <a:ext cx="6647688" cy="5562600"/>
          </a:xfrm>
        </p:spPr>
        <p:txBody>
          <a:bodyPr>
            <a:normAutofit fontScale="92500" lnSpcReduction="10000"/>
          </a:bodyPr>
          <a:lstStyle/>
          <a:p>
            <a:r>
              <a:rPr lang="sr-Latn-RS" dirty="0" smtClean="0"/>
              <a:t>Pripovedanje Pavla Šibice oblikovano je zakonitostima sna i dečje mašte u kojoj se lako i uzbudljivo brišu granice jave i sna. Posebno su značajni oni segmenti romana koji tematizuju malarične teskobe dečaka Pavla.</a:t>
            </a:r>
          </a:p>
          <a:p>
            <a:pPr algn="just"/>
            <a:r>
              <a:rPr lang="sr-Latn-RS" dirty="0" smtClean="0"/>
              <a:t>Globalni okvir (siromaštvo, rat) pripovedačeva mašta dograđuje fikcijom; bogati su humorni, ironični opisi ili paradoksalni događajni obrti (dobar primer jeste velika tuča u kojoj učestvuje celi grad, uključujući i Kuftinog konja i Pepikine četiri mačke).</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5345" y="732202"/>
            <a:ext cx="3284777" cy="2463583"/>
          </a:xfrm>
          <a:prstGeom prst="rect">
            <a:avLst/>
          </a:prstGeom>
        </p:spPr>
      </p:pic>
    </p:spTree>
    <p:extLst>
      <p:ext uri="{BB962C8B-B14F-4D97-AF65-F5344CB8AC3E}">
        <p14:creationId xmlns:p14="http://schemas.microsoft.com/office/powerpoint/2010/main" val="107803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0"/>
            <a:ext cx="2755392" cy="884238"/>
          </a:xfrm>
        </p:spPr>
        <p:txBody>
          <a:bodyPr/>
          <a:lstStyle/>
          <a:p>
            <a:r>
              <a:rPr lang="sr-Latn-RS" dirty="0" smtClean="0"/>
              <a:t>Pripovedač</a:t>
            </a:r>
            <a:endParaRPr lang="sr-Latn-RS" dirty="0"/>
          </a:p>
        </p:txBody>
      </p:sp>
      <p:sp>
        <p:nvSpPr>
          <p:cNvPr id="3" name="Content Placeholder 2"/>
          <p:cNvSpPr>
            <a:spLocks noGrp="1"/>
          </p:cNvSpPr>
          <p:nvPr>
            <p:ph idx="1"/>
          </p:nvPr>
        </p:nvSpPr>
        <p:spPr>
          <a:xfrm>
            <a:off x="-76200" y="2209800"/>
            <a:ext cx="7498080" cy="4800600"/>
          </a:xfrm>
        </p:spPr>
        <p:txBody>
          <a:bodyPr numCol="1">
            <a:normAutofit fontScale="92500" lnSpcReduction="10000"/>
          </a:bodyPr>
          <a:lstStyle/>
          <a:p>
            <a:pPr algn="just"/>
            <a:r>
              <a:rPr lang="sr-Latn-RS" dirty="0" smtClean="0"/>
              <a:t>Potisnuta je trivijalna i uobičajena pančevačka realnost </a:t>
            </a:r>
            <a:r>
              <a:rPr lang="sr-Cyrl-RS" dirty="0" smtClean="0"/>
              <a:t>- </a:t>
            </a:r>
            <a:r>
              <a:rPr lang="sr-Latn-RS" dirty="0" smtClean="0"/>
              <a:t>pripovedač se često udaljava od svog ambijenta.</a:t>
            </a:r>
          </a:p>
          <a:p>
            <a:pPr algn="just"/>
            <a:r>
              <a:rPr lang="sr-Latn-RS" dirty="0" smtClean="0"/>
              <a:t>Put u Afriku je put u </a:t>
            </a:r>
            <a:r>
              <a:rPr lang="sr-Latn-RS" u="sng" dirty="0" smtClean="0"/>
              <a:t>fikcionalnu stvarnost</a:t>
            </a:r>
            <a:r>
              <a:rPr lang="sr-Latn-RS" dirty="0" smtClean="0"/>
              <a:t>, </a:t>
            </a:r>
            <a:r>
              <a:rPr lang="sr-Cyrl-RS" dirty="0" smtClean="0"/>
              <a:t>а </a:t>
            </a:r>
            <a:r>
              <a:rPr lang="sr-Latn-RS" dirty="0" smtClean="0"/>
              <a:t>označava potrebu dece za svojim autonomnim i relevantnim svetom, koji je, istovremeno, idealizovani prostor. </a:t>
            </a:r>
          </a:p>
          <a:p>
            <a:pPr algn="just"/>
            <a:r>
              <a:rPr lang="sr-Latn-RS" dirty="0" smtClean="0"/>
              <a:t>Glavninu romana čine pripreme za bekstvo i različita zbivanja koja se uporedo odvijaju, odvlačeći pažnju dece. Pripovedač Pavle je, istovremeno, i svedok događaja.</a:t>
            </a:r>
          </a:p>
          <a:p>
            <a:pPr algn="just"/>
            <a:endParaRPr lang="sr-Latn-RS" dirty="0"/>
          </a:p>
        </p:txBody>
      </p:sp>
      <p:pic>
        <p:nvPicPr>
          <p:cNvPr id="5122" name="Picture 2" descr="Vanilice i bela kafa - Pančevo.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8415"/>
            <a:ext cx="5791200" cy="2123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89520" y="2141855"/>
            <a:ext cx="1524000" cy="381000"/>
          </a:xfrm>
          <a:prstGeom prst="rect">
            <a:avLst/>
          </a:prstGeom>
          <a:noFill/>
        </p:spPr>
        <p:txBody>
          <a:bodyPr wrap="square" rtlCol="0">
            <a:spAutoFit/>
          </a:bodyPr>
          <a:lstStyle/>
          <a:p>
            <a:r>
              <a:rPr lang="sr-Latn-RS" dirty="0" smtClean="0"/>
              <a:t>Pančevo</a:t>
            </a:r>
            <a:endParaRPr lang="sr-Latn-RS" dirty="0"/>
          </a:p>
        </p:txBody>
      </p:sp>
    </p:spTree>
    <p:extLst>
      <p:ext uri="{BB962C8B-B14F-4D97-AF65-F5344CB8AC3E}">
        <p14:creationId xmlns:p14="http://schemas.microsoft.com/office/powerpoint/2010/main" val="418120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
            <a:ext cx="7498080" cy="1143000"/>
          </a:xfrm>
        </p:spPr>
        <p:txBody>
          <a:bodyPr/>
          <a:lstStyle/>
          <a:p>
            <a:r>
              <a:rPr lang="sr-Latn-RS" dirty="0" smtClean="0"/>
              <a:t>Dvostruka recepcija priče</a:t>
            </a:r>
            <a:endParaRPr lang="sr-Latn-RS" dirty="0"/>
          </a:p>
        </p:txBody>
      </p:sp>
      <p:sp>
        <p:nvSpPr>
          <p:cNvPr id="4" name="Cloud 3"/>
          <p:cNvSpPr/>
          <p:nvPr/>
        </p:nvSpPr>
        <p:spPr>
          <a:xfrm>
            <a:off x="0" y="2209800"/>
            <a:ext cx="4953000" cy="4671552"/>
          </a:xfrm>
          <a:prstGeom prst="cloud">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dirty="0">
                <a:solidFill>
                  <a:schemeClr val="accent3">
                    <a:lumMod val="75000"/>
                  </a:schemeClr>
                </a:solidFill>
              </a:rPr>
              <a:t>Dete čitalac može roman da doživi slično načinu na koji dečak Pavle posmatra situaciju – kao niz čudesnih, fantastičnih i zastrašujućih zbivanja </a:t>
            </a:r>
            <a:r>
              <a:rPr lang="sr-Latn-RS" sz="2400" dirty="0" smtClean="0">
                <a:solidFill>
                  <a:schemeClr val="accent3">
                    <a:lumMod val="75000"/>
                  </a:schemeClr>
                </a:solidFill>
              </a:rPr>
              <a:t>koja</a:t>
            </a:r>
            <a:r>
              <a:rPr lang="en-US" sz="2400" dirty="0" smtClean="0">
                <a:solidFill>
                  <a:schemeClr val="accent3">
                    <a:lumMod val="75000"/>
                  </a:schemeClr>
                </a:solidFill>
              </a:rPr>
              <a:t> </a:t>
            </a:r>
            <a:r>
              <a:rPr lang="sr-Latn-RS" sz="2400" dirty="0" smtClean="0">
                <a:solidFill>
                  <a:schemeClr val="accent3">
                    <a:lumMod val="75000"/>
                  </a:schemeClr>
                </a:solidFill>
              </a:rPr>
              <a:t>se </a:t>
            </a:r>
            <a:r>
              <a:rPr lang="sr-Latn-RS" sz="2400" dirty="0">
                <a:solidFill>
                  <a:schemeClr val="accent3">
                    <a:lumMod val="75000"/>
                  </a:schemeClr>
                </a:solidFill>
              </a:rPr>
              <a:t>odvijaju u ratnom Pančevu.</a:t>
            </a:r>
          </a:p>
          <a:p>
            <a:pPr algn="ctr"/>
            <a:endParaRPr lang="sr-Latn-RS" dirty="0"/>
          </a:p>
        </p:txBody>
      </p:sp>
      <p:sp>
        <p:nvSpPr>
          <p:cNvPr id="5" name="Cloud 4"/>
          <p:cNvSpPr/>
          <p:nvPr/>
        </p:nvSpPr>
        <p:spPr>
          <a:xfrm>
            <a:off x="5074920" y="2209800"/>
            <a:ext cx="4038600" cy="4343400"/>
          </a:xfrm>
          <a:prstGeom prst="cloud">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dirty="0"/>
              <a:t>Odrasli čitalac lako uviđa gorko-smešna podsećanja na to kako je uzbudljiv svet oneobičen naivnim dečjim sagledavanjem.</a:t>
            </a:r>
          </a:p>
          <a:p>
            <a:pPr algn="ctr"/>
            <a:endParaRPr lang="sr-Latn-RS" dirty="0"/>
          </a:p>
        </p:txBody>
      </p:sp>
      <p:sp>
        <p:nvSpPr>
          <p:cNvPr id="10" name="Left Arrow 9"/>
          <p:cNvSpPr/>
          <p:nvPr/>
        </p:nvSpPr>
        <p:spPr>
          <a:xfrm rot="18580501">
            <a:off x="1516886" y="1412927"/>
            <a:ext cx="1524000" cy="457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Left Arrow 10"/>
          <p:cNvSpPr/>
          <p:nvPr/>
        </p:nvSpPr>
        <p:spPr>
          <a:xfrm rot="13473823">
            <a:off x="4970511" y="1447799"/>
            <a:ext cx="1524000" cy="457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03905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a:off x="304800" y="228600"/>
            <a:ext cx="8153400" cy="6629400"/>
          </a:xfrm>
          <a:prstGeom prst="flowChartInternalStorag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Rounded Rectangle 4"/>
          <p:cNvSpPr/>
          <p:nvPr/>
        </p:nvSpPr>
        <p:spPr>
          <a:xfrm>
            <a:off x="2667000" y="228600"/>
            <a:ext cx="5562600" cy="857865"/>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dirty="0" smtClean="0"/>
              <a:t>Idealnu sliku dvojstva koje se provlači kroz roman daje sam pripovedač!</a:t>
            </a:r>
            <a:endParaRPr lang="sr-Latn-RS" sz="2400" dirty="0"/>
          </a:p>
        </p:txBody>
      </p:sp>
      <p:sp>
        <p:nvSpPr>
          <p:cNvPr id="6" name="TextBox 5"/>
          <p:cNvSpPr txBox="1"/>
          <p:nvPr/>
        </p:nvSpPr>
        <p:spPr>
          <a:xfrm>
            <a:off x="1875503" y="1086465"/>
            <a:ext cx="6553200" cy="5632311"/>
          </a:xfrm>
          <a:prstGeom prst="rect">
            <a:avLst/>
          </a:prstGeom>
          <a:noFill/>
        </p:spPr>
        <p:txBody>
          <a:bodyPr wrap="square" rtlCol="0">
            <a:spAutoFit/>
          </a:bodyPr>
          <a:lstStyle/>
          <a:p>
            <a:pPr algn="just"/>
            <a:r>
              <a:rPr lang="sr-Latn-RS" sz="2400" dirty="0" smtClean="0"/>
              <a:t>„Na prvi pogled,  roman u celini pripoveda dete, senzibilno, maštovito, gladno, mučeno malaričnim košmarima. To je dečak koji je još uvek prevashodno pripadnik samosvojne i osobene dečje grupe, ali se neumitno približava granici odraslosti.  Iako je za njega svet još uvek u najvećoj meri mesto igre, čuda i tajni. Stojšinov Pavle već oseća i neodređeni emotivni i telesni nemir buduće muške zrelosti. Recimo, on – sasvim detinjasto – objašnjava drugovima da gospođica Buba Bogićević ima „tri pazuha“ , ali, istovremeno,  neodređeni impuls ga nagoni da zaviruje u atelje u kome se ona fotografiše gola i da u malaričnim morama vidi sebe oženjenog s obe sestre Kozić“ (Ljiljana Pešikan Ljuštanović).</a:t>
            </a:r>
            <a:endParaRPr lang="sr-Latn-RS" sz="2400" dirty="0"/>
          </a:p>
        </p:txBody>
      </p:sp>
    </p:spTree>
    <p:extLst>
      <p:ext uri="{BB962C8B-B14F-4D97-AF65-F5344CB8AC3E}">
        <p14:creationId xmlns:p14="http://schemas.microsoft.com/office/powerpoint/2010/main" val="330499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1143000"/>
          </a:xfrm>
        </p:spPr>
        <p:txBody>
          <a:bodyPr/>
          <a:lstStyle/>
          <a:p>
            <a:r>
              <a:rPr lang="sr-Latn-RS" dirty="0" smtClean="0"/>
              <a:t>Igra – osnovni lajtmotiv</a:t>
            </a:r>
            <a:endParaRPr lang="sr-Latn-RS" dirty="0"/>
          </a:p>
        </p:txBody>
      </p:sp>
      <p:sp>
        <p:nvSpPr>
          <p:cNvPr id="3" name="Content Placeholder 2"/>
          <p:cNvSpPr>
            <a:spLocks noGrp="1"/>
          </p:cNvSpPr>
          <p:nvPr>
            <p:ph idx="1"/>
          </p:nvPr>
        </p:nvSpPr>
        <p:spPr>
          <a:xfrm>
            <a:off x="12290" y="764458"/>
            <a:ext cx="6136055" cy="6093542"/>
          </a:xfrm>
        </p:spPr>
        <p:txBody>
          <a:bodyPr/>
          <a:lstStyle/>
          <a:p>
            <a:r>
              <a:rPr lang="sr-Latn-RS" dirty="0" smtClean="0"/>
              <a:t>Dva snovna koncepta prostora koji se u romanu grade – u sebe zatvoreni mikroprostor detinjstva, na koji može asocirati kutija šibica i veliki svet koji u taj izolovani dečiji prostor unosi pre svega bioskop, ali i bombe, rat i smrt, koji ubrzavaju odrastanje.</a:t>
            </a:r>
          </a:p>
          <a:p>
            <a:r>
              <a:rPr lang="sr-Latn-RS" dirty="0" smtClean="0"/>
              <a:t>Glavni ključ u kome Pavle i dečja grupa doživljavaju svet jeste IGRA, a ne borba.</a:t>
            </a:r>
            <a:endParaRPr lang="sr-Latn-RS" dirty="0"/>
          </a:p>
        </p:txBody>
      </p:sp>
      <p:pic>
        <p:nvPicPr>
          <p:cNvPr id="6146" name="Picture 2" descr="Bioskop u kutiji šibica - Vladimir Stojšin - Javor izdavastvo"/>
          <p:cNvPicPr>
            <a:picLocks noChangeAspect="1" noChangeArrowheads="1"/>
          </p:cNvPicPr>
          <p:nvPr/>
        </p:nvPicPr>
        <p:blipFill rotWithShape="1">
          <a:blip r:embed="rId2">
            <a:extLst>
              <a:ext uri="{28A0092B-C50C-407E-A947-70E740481C1C}">
                <a14:useLocalDpi xmlns:a14="http://schemas.microsoft.com/office/drawing/2010/main" val="0"/>
              </a:ext>
            </a:extLst>
          </a:blip>
          <a:srcRect l="32839" t="5936" r="32839" b="9462"/>
          <a:stretch/>
        </p:blipFill>
        <p:spPr bwMode="auto">
          <a:xfrm>
            <a:off x="6148345" y="762000"/>
            <a:ext cx="2995655" cy="369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1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9665"/>
            <a:ext cx="5269992" cy="960438"/>
          </a:xfrm>
        </p:spPr>
        <p:txBody>
          <a:bodyPr>
            <a:normAutofit fontScale="90000"/>
          </a:bodyPr>
          <a:lstStyle/>
          <a:p>
            <a:r>
              <a:rPr lang="sr-Latn-RS" dirty="0"/>
              <a:t>Igra – osnovni lajtmotiv</a:t>
            </a:r>
          </a:p>
        </p:txBody>
      </p:sp>
      <p:sp>
        <p:nvSpPr>
          <p:cNvPr id="3" name="Content Placeholder 2"/>
          <p:cNvSpPr>
            <a:spLocks noGrp="1"/>
          </p:cNvSpPr>
          <p:nvPr>
            <p:ph idx="1"/>
          </p:nvPr>
        </p:nvSpPr>
        <p:spPr>
          <a:xfrm>
            <a:off x="0" y="990600"/>
            <a:ext cx="5867400" cy="6019800"/>
          </a:xfrm>
        </p:spPr>
        <p:txBody>
          <a:bodyPr>
            <a:normAutofit fontScale="77500" lnSpcReduction="20000"/>
          </a:bodyPr>
          <a:lstStyle/>
          <a:p>
            <a:r>
              <a:rPr lang="sr-Latn-RS" dirty="0" smtClean="0"/>
              <a:t>Ne samo prilikom organizovanja bekstva u prostore prekotamiške Afrike, čitalac primećuje dečiju sklonost ka igrariji  i u drugim situacijama kao što je na primer, uvlačenje u sanduk za lišće pretvarajući se da je podmornica.</a:t>
            </a:r>
          </a:p>
          <a:p>
            <a:r>
              <a:rPr lang="sr-Latn-RS" dirty="0" smtClean="0"/>
              <a:t>Dečija vizura “borbe“ otkriva se u sukobu Save Fotografa i Šampiona.</a:t>
            </a:r>
          </a:p>
          <a:p>
            <a:r>
              <a:rPr lang="sr-Latn-RS" dirty="0" smtClean="0"/>
              <a:t>Šibičino pripovedanje ovog događaja podseća na predanje o junaku koje se neprestano humorno rastače i parodira. </a:t>
            </a:r>
          </a:p>
          <a:p>
            <a:r>
              <a:rPr lang="sr-Latn-RS" dirty="0" smtClean="0"/>
              <a:t>Kiša pada na doteranog Savu koji viče, što decu navodi na komičan zaključak da je u tuči najvažnije dizati što veću galamu. Događaj se završava sklapan</a:t>
            </a:r>
            <a:r>
              <a:rPr lang="en-US" dirty="0" smtClean="0"/>
              <a:t>j</a:t>
            </a:r>
            <a:r>
              <a:rPr lang="sr-Latn-RS" dirty="0" smtClean="0"/>
              <a:t>em prijateljstva između Ćire Šampiona i „svetske ličnosti“ – Save Fotografa.</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67154">
            <a:off x="5299570" y="2530245"/>
            <a:ext cx="3934601" cy="2950951"/>
          </a:xfrm>
          <a:prstGeom prst="rect">
            <a:avLst/>
          </a:prstGeom>
          <a:ln>
            <a:noFill/>
          </a:ln>
          <a:effectLst>
            <a:softEdge rad="112500"/>
          </a:effectLst>
        </p:spPr>
      </p:pic>
    </p:spTree>
    <p:extLst>
      <p:ext uri="{BB962C8B-B14F-4D97-AF65-F5344CB8AC3E}">
        <p14:creationId xmlns:p14="http://schemas.microsoft.com/office/powerpoint/2010/main" val="266850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22123"/>
            <a:ext cx="6572250" cy="579438"/>
          </a:xfrm>
        </p:spPr>
        <p:txBody>
          <a:bodyPr>
            <a:normAutofit fontScale="90000"/>
          </a:bodyPr>
          <a:lstStyle/>
          <a:p>
            <a:r>
              <a:rPr lang="sr-Latn-RS" dirty="0" smtClean="0"/>
              <a:t>Sava Fotograf i svet odraslih</a:t>
            </a:r>
            <a:endParaRPr lang="sr-Latn-RS" dirty="0"/>
          </a:p>
        </p:txBody>
      </p:sp>
      <p:sp>
        <p:nvSpPr>
          <p:cNvPr id="4" name="Snip Diagonal Corner Rectangle 3"/>
          <p:cNvSpPr/>
          <p:nvPr/>
        </p:nvSpPr>
        <p:spPr>
          <a:xfrm>
            <a:off x="762000" y="609600"/>
            <a:ext cx="8229600" cy="2514600"/>
          </a:xfrm>
          <a:prstGeom prst="snip2Diag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400" dirty="0" smtClean="0">
                <a:solidFill>
                  <a:schemeClr val="bg2"/>
                </a:solidFill>
              </a:rPr>
              <a:t>Lik </a:t>
            </a:r>
            <a:r>
              <a:rPr lang="sr-Latn-RS" sz="2800" dirty="0" smtClean="0">
                <a:solidFill>
                  <a:schemeClr val="bg2"/>
                </a:solidFill>
              </a:rPr>
              <a:t>ujaka</a:t>
            </a:r>
            <a:r>
              <a:rPr lang="sr-Latn-RS" sz="2400" dirty="0" smtClean="0">
                <a:solidFill>
                  <a:schemeClr val="bg2"/>
                </a:solidFill>
              </a:rPr>
              <a:t> Save, izdvaja se po svojoj suštinskoj neuklopljenosti u svet odraslih, u ukalupljeni svet ratnog Pančeva. </a:t>
            </a:r>
            <a:r>
              <a:rPr lang="sr-Latn-RS" sz="2400" dirty="0">
                <a:solidFill>
                  <a:schemeClr val="bg2"/>
                </a:solidFill>
              </a:rPr>
              <a:t> </a:t>
            </a:r>
            <a:r>
              <a:rPr lang="sr-Latn-RS" sz="2400" dirty="0" smtClean="0">
                <a:solidFill>
                  <a:schemeClr val="bg2"/>
                </a:solidFill>
              </a:rPr>
              <a:t>U ovakvom svetu, Sava upadljivo „štrči“, stoga se deci čini kako je on toliko visok, kao da stoji na štulama. Sa kaputom, lično iskrpljenim,  i epitetom „svetski“ koji sam sebi prišiva, ujak Sava je poput pripovedača u „Malom princu“, sposoban da uoči „slona u zmijskom caru“.</a:t>
            </a:r>
            <a:endParaRPr lang="sr-Latn-RS" sz="2400" dirty="0">
              <a:solidFill>
                <a:schemeClr val="bg2"/>
              </a:solidFill>
            </a:endParaRPr>
          </a:p>
        </p:txBody>
      </p:sp>
      <p:sp>
        <p:nvSpPr>
          <p:cNvPr id="5" name="Snip and Round Single Corner Rectangle 4"/>
          <p:cNvSpPr/>
          <p:nvPr/>
        </p:nvSpPr>
        <p:spPr>
          <a:xfrm>
            <a:off x="-76200" y="3352800"/>
            <a:ext cx="9220200" cy="3352800"/>
          </a:xfrm>
          <a:prstGeom prst="snip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400" dirty="0">
                <a:solidFill>
                  <a:schemeClr val="tx1"/>
                </a:solidFill>
              </a:rPr>
              <a:t>D</a:t>
            </a:r>
            <a:r>
              <a:rPr lang="sr-Latn-RS" sz="2400" dirty="0" smtClean="0">
                <a:solidFill>
                  <a:schemeClr val="tx1"/>
                </a:solidFill>
              </a:rPr>
              <a:t>ugajlija, sa izbušenim šeširom,  koji mu služi kao nastrešnica, ujak Sava,  iz perspektive dečaka, zasigurno može da preskoči Tamiš. Deca ga prihvataju kao sebi sličnog, te ga čak uzdižu na nivo heroja koji jaše na gvozdenom mostu vozeći rolšue.</a:t>
            </a:r>
          </a:p>
          <a:p>
            <a:pPr algn="ctr"/>
            <a:r>
              <a:rPr lang="sr-Latn-RS" sz="2400" dirty="0" smtClean="0">
                <a:solidFill>
                  <a:schemeClr val="tx1"/>
                </a:solidFill>
              </a:rPr>
              <a:t>S druge strane,  ocu smetaju Savine hvalisave priče prepune apsurdnih situacija i zbivanja.</a:t>
            </a:r>
          </a:p>
          <a:p>
            <a:pPr algn="ctr"/>
            <a:r>
              <a:rPr lang="sr-Latn-RS" sz="2400" b="1" dirty="0" smtClean="0">
                <a:solidFill>
                  <a:schemeClr val="tx1"/>
                </a:solidFill>
              </a:rPr>
              <a:t>Sava je junak razlike koji donosi elemente ludističkog; njegova vizija budućnosti je i naivna i plemenita, slično dečijoj viziji.</a:t>
            </a:r>
            <a:endParaRPr lang="sr-Latn-RS" sz="2400" b="1" dirty="0">
              <a:solidFill>
                <a:schemeClr val="tx1"/>
              </a:solidFill>
            </a:endParaRPr>
          </a:p>
        </p:txBody>
      </p:sp>
    </p:spTree>
    <p:extLst>
      <p:ext uri="{BB962C8B-B14F-4D97-AF65-F5344CB8AC3E}">
        <p14:creationId xmlns:p14="http://schemas.microsoft.com/office/powerpoint/2010/main" val="240399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Lik ujaka Save</a:t>
            </a:r>
            <a:endParaRPr lang="sr-Latn-RS" dirty="0"/>
          </a:p>
        </p:txBody>
      </p:sp>
      <p:sp>
        <p:nvSpPr>
          <p:cNvPr id="3" name="Content Placeholder 2"/>
          <p:cNvSpPr>
            <a:spLocks noGrp="1"/>
          </p:cNvSpPr>
          <p:nvPr>
            <p:ph idx="1"/>
          </p:nvPr>
        </p:nvSpPr>
        <p:spPr/>
        <p:txBody>
          <a:bodyPr/>
          <a:lstStyle/>
          <a:p>
            <a:r>
              <a:rPr lang="sr-Latn-RS" dirty="0" smtClean="0"/>
              <a:t>Sava je čovek sa neba; saživljen je sa svojim lepim lažima i intuitivno se opire konvencionalnim i institucionalnim formama života. </a:t>
            </a:r>
          </a:p>
          <a:p>
            <a:r>
              <a:rPr lang="sr-Latn-RS" dirty="0" smtClean="0"/>
              <a:t>Čak i u scenama vlastite smrti on nadilazi sebe i surovi realitet. Njegova pojava označava neverovatne stvari u gradu i ubrzano odvijanje događaja, te predstavlja izazov malograđanskom mentalitetu.</a:t>
            </a:r>
            <a:endParaRPr lang="sr-Latn-RS" dirty="0"/>
          </a:p>
        </p:txBody>
      </p:sp>
    </p:spTree>
    <p:extLst>
      <p:ext uri="{BB962C8B-B14F-4D97-AF65-F5344CB8AC3E}">
        <p14:creationId xmlns:p14="http://schemas.microsoft.com/office/powerpoint/2010/main" val="303525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2123"/>
            <a:ext cx="7498080" cy="1143000"/>
          </a:xfrm>
        </p:spPr>
        <p:txBody>
          <a:bodyPr>
            <a:normAutofit/>
          </a:bodyPr>
          <a:lstStyle/>
          <a:p>
            <a:r>
              <a:rPr lang="sr-Latn-RS" dirty="0" smtClean="0">
                <a:effectLst/>
              </a:rPr>
              <a:t>Vladimir Stojšin (1935 – 1994)</a:t>
            </a:r>
            <a:endParaRPr lang="sr-Latn-RS" dirty="0">
              <a:effectLst/>
            </a:endParaRPr>
          </a:p>
        </p:txBody>
      </p:sp>
      <p:pic>
        <p:nvPicPr>
          <p:cNvPr id="2050" name="Picture 2" descr="Владимир Стојшин Драга Машин пуца у српског краља Педесет година од 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0877"/>
            <a:ext cx="1905000" cy="24898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Vertical Scroll 5"/>
          <p:cNvSpPr/>
          <p:nvPr/>
        </p:nvSpPr>
        <p:spPr>
          <a:xfrm>
            <a:off x="2057400" y="838200"/>
            <a:ext cx="7086600" cy="568550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sr-Latn-RS" sz="2000" dirty="0" smtClean="0">
                <a:solidFill>
                  <a:schemeClr val="tx1"/>
                </a:solidFill>
              </a:rPr>
              <a:t>Vladimir Stojšin rođen je u Pančevu, gde je završio osnovnu školu. Gimnaziju je završio u Vršcu. </a:t>
            </a:r>
          </a:p>
          <a:p>
            <a:pPr marL="285750" indent="-285750" algn="just">
              <a:buFont typeface="Arial" pitchFamily="34" charset="0"/>
              <a:buChar char="•"/>
            </a:pPr>
            <a:r>
              <a:rPr lang="sr-Latn-RS" sz="2000" dirty="0" smtClean="0">
                <a:solidFill>
                  <a:schemeClr val="tx1"/>
                </a:solidFill>
              </a:rPr>
              <a:t>Diplomirao je na Filološkom fakultetu u Beogradu, a potom i na Pozorišnoj akademiji, na grupi za dramaturgiju. </a:t>
            </a:r>
          </a:p>
          <a:p>
            <a:pPr marL="285750" indent="-285750" algn="just">
              <a:buFont typeface="Arial" pitchFamily="34" charset="0"/>
              <a:buChar char="•"/>
            </a:pPr>
            <a:r>
              <a:rPr lang="sr-Latn-RS" sz="2000" dirty="0" smtClean="0">
                <a:solidFill>
                  <a:schemeClr val="tx1"/>
                </a:solidFill>
              </a:rPr>
              <a:t>Romani za decu </a:t>
            </a:r>
            <a:r>
              <a:rPr lang="sr-Latn-RS" sz="2000" b="1" i="1" dirty="0" smtClean="0">
                <a:solidFill>
                  <a:schemeClr val="tx1"/>
                </a:solidFill>
              </a:rPr>
              <a:t>Bioskop u kutiji šibica</a:t>
            </a:r>
            <a:r>
              <a:rPr lang="sr-Latn-RS" sz="2000" i="1" dirty="0" smtClean="0">
                <a:solidFill>
                  <a:schemeClr val="tx1"/>
                </a:solidFill>
              </a:rPr>
              <a:t> </a:t>
            </a:r>
            <a:r>
              <a:rPr lang="sr-Latn-RS" sz="2000" dirty="0" smtClean="0">
                <a:solidFill>
                  <a:schemeClr val="tx1"/>
                </a:solidFill>
              </a:rPr>
              <a:t>i </a:t>
            </a:r>
            <a:r>
              <a:rPr lang="sr-Latn-RS" sz="2000" b="1" i="1" dirty="0" smtClean="0">
                <a:solidFill>
                  <a:schemeClr val="tx1"/>
                </a:solidFill>
              </a:rPr>
              <a:t>Šampion Kroz Proz</a:t>
            </a:r>
            <a:r>
              <a:rPr lang="sr-Latn-RS" sz="2000" i="1" dirty="0" smtClean="0">
                <a:solidFill>
                  <a:schemeClr val="tx1"/>
                </a:solidFill>
              </a:rPr>
              <a:t>or </a:t>
            </a:r>
            <a:r>
              <a:rPr lang="sr-Latn-RS" sz="2000" dirty="0" smtClean="0">
                <a:solidFill>
                  <a:schemeClr val="tx1"/>
                </a:solidFill>
              </a:rPr>
              <a:t>prevedeni su na desetak jezika i doživeli su brojna izdanja.</a:t>
            </a:r>
          </a:p>
          <a:p>
            <a:pPr marL="285750" indent="-285750" algn="just">
              <a:buFont typeface="Arial" pitchFamily="34" charset="0"/>
              <a:buChar char="•"/>
            </a:pPr>
            <a:r>
              <a:rPr lang="sr-Latn-RS" sz="2000" b="1" i="1" dirty="0" smtClean="0">
                <a:solidFill>
                  <a:schemeClr val="tx1"/>
                </a:solidFill>
              </a:rPr>
              <a:t>Bioskop u kutiji šibica</a:t>
            </a:r>
            <a:r>
              <a:rPr lang="sr-Latn-RS" sz="2000" dirty="0" smtClean="0">
                <a:solidFill>
                  <a:schemeClr val="tx1"/>
                </a:solidFill>
              </a:rPr>
              <a:t> nalazi se u lektiri za četvrti razred osnovne škole,  a </a:t>
            </a:r>
            <a:r>
              <a:rPr lang="sr-Latn-RS" sz="2000" b="1" i="1" dirty="0" smtClean="0">
                <a:solidFill>
                  <a:schemeClr val="tx1"/>
                </a:solidFill>
              </a:rPr>
              <a:t>Šampion Kroz Prozor </a:t>
            </a:r>
            <a:r>
              <a:rPr lang="sr-Latn-RS" sz="2000" dirty="0" smtClean="0">
                <a:solidFill>
                  <a:schemeClr val="tx1"/>
                </a:solidFill>
              </a:rPr>
              <a:t>je proglašen za najbolju knjigu za decu kod nas, za tu godinu kada je objavljen prvi put.</a:t>
            </a:r>
          </a:p>
          <a:p>
            <a:pPr marL="285750" indent="-285750" algn="just">
              <a:buFont typeface="Arial" pitchFamily="34" charset="0"/>
              <a:buChar char="•"/>
            </a:pPr>
            <a:r>
              <a:rPr lang="sr-Latn-RS" sz="2000" dirty="0" smtClean="0">
                <a:solidFill>
                  <a:schemeClr val="tx1"/>
                </a:solidFill>
              </a:rPr>
              <a:t>Treći završni roman „dečije trilogije“ Vladimira Stojšina – </a:t>
            </a:r>
            <a:r>
              <a:rPr lang="sr-Latn-RS" sz="2000" b="1" i="1" dirty="0" smtClean="0">
                <a:solidFill>
                  <a:schemeClr val="tx1"/>
                </a:solidFill>
              </a:rPr>
              <a:t>Svengalijeve pantalone </a:t>
            </a:r>
            <a:r>
              <a:rPr lang="sr-Latn-RS" sz="2000" dirty="0" smtClean="0">
                <a:solidFill>
                  <a:schemeClr val="tx1"/>
                </a:solidFill>
              </a:rPr>
              <a:t>dobio je nagradu „Neven“.</a:t>
            </a:r>
            <a:endParaRPr lang="sr-Latn-RS" sz="2000" dirty="0">
              <a:solidFill>
                <a:schemeClr val="tx1"/>
              </a:solidFill>
            </a:endParaRPr>
          </a:p>
        </p:txBody>
      </p:sp>
    </p:spTree>
    <p:extLst>
      <p:ext uri="{BB962C8B-B14F-4D97-AF65-F5344CB8AC3E}">
        <p14:creationId xmlns:p14="http://schemas.microsoft.com/office/powerpoint/2010/main" val="403816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15400" cy="6477000"/>
          </a:xfrm>
        </p:spPr>
        <p:txBody>
          <a:bodyPr>
            <a:normAutofit/>
          </a:bodyPr>
          <a:lstStyle/>
          <a:p>
            <a:r>
              <a:rPr lang="sr-Latn-RS" dirty="0" smtClean="0"/>
              <a:t>Aktiviranjem motiva drugog kruga, pre svega onih vezanih za ujaka Savu, pripovedač pokazuje da mu je stalo da radnju obogati novim i nesvakidašnjim pojedinostima, i da proširi i specifičnom učini sliku prikazanog sveta.</a:t>
            </a:r>
          </a:p>
          <a:p>
            <a:r>
              <a:rPr lang="sr-Latn-RS" dirty="0" smtClean="0"/>
              <a:t>Ne retko romansijer potiskuje u pozadinu junaka-pripovedača (tj. dečaka Pavla), pa sam postaje opservator, te u svoje pripovedanje tada aktivnije uključuje odrasle, eksponira stavove, komentare, doživljaje. Putem ovih junaka tematizuje život u gradu.</a:t>
            </a:r>
            <a:endParaRPr lang="sr-Latn-RS" dirty="0"/>
          </a:p>
        </p:txBody>
      </p:sp>
    </p:spTree>
    <p:extLst>
      <p:ext uri="{BB962C8B-B14F-4D97-AF65-F5344CB8AC3E}">
        <p14:creationId xmlns:p14="http://schemas.microsoft.com/office/powerpoint/2010/main" val="10129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498080" cy="1143000"/>
          </a:xfrm>
        </p:spPr>
        <p:txBody>
          <a:bodyPr/>
          <a:lstStyle/>
          <a:p>
            <a:r>
              <a:rPr lang="sr-Latn-RS" dirty="0" smtClean="0"/>
              <a:t>San o Africi i slika rata</a:t>
            </a:r>
            <a:endParaRPr lang="sr-Latn-RS" dirty="0"/>
          </a:p>
        </p:txBody>
      </p:sp>
      <p:sp>
        <p:nvSpPr>
          <p:cNvPr id="3" name="Content Placeholder 2"/>
          <p:cNvSpPr>
            <a:spLocks noGrp="1"/>
          </p:cNvSpPr>
          <p:nvPr>
            <p:ph idx="1"/>
          </p:nvPr>
        </p:nvSpPr>
        <p:spPr>
          <a:xfrm>
            <a:off x="0" y="762000"/>
            <a:ext cx="5486400" cy="4348316"/>
          </a:xfrm>
        </p:spPr>
        <p:txBody>
          <a:bodyPr>
            <a:normAutofit fontScale="85000" lnSpcReduction="10000"/>
          </a:bodyPr>
          <a:lstStyle/>
          <a:p>
            <a:r>
              <a:rPr lang="sr-Latn-RS" dirty="0" smtClean="0"/>
              <a:t>Afrika za decu predstavlja viziju izlaska; ona je parabola sazrevanja i rezultira iz potrebe da se umetnički uobliči raspolućeni svet.</a:t>
            </a:r>
          </a:p>
          <a:p>
            <a:r>
              <a:rPr lang="sr-Latn-RS" dirty="0" smtClean="0"/>
              <a:t>Rat ostaje u pozadini, ali se njegova senka i posledice reflektuju na sudbine junaka i doživljaj vremena.</a:t>
            </a:r>
          </a:p>
          <a:p>
            <a:r>
              <a:rPr lang="sr-Latn-RS" dirty="0" smtClean="0"/>
              <a:t>Mladim junacima romana, rat je nejasan i uzbudljiv događaj, čije prisustvo osećaju kroz posmatranje tragičnih posledica.</a:t>
            </a:r>
            <a:endParaRPr lang="sr-Latn-RS" dirty="0"/>
          </a:p>
        </p:txBody>
      </p:sp>
      <p:sp>
        <p:nvSpPr>
          <p:cNvPr id="4" name="Rounded Rectangle 3"/>
          <p:cNvSpPr/>
          <p:nvPr/>
        </p:nvSpPr>
        <p:spPr>
          <a:xfrm>
            <a:off x="1219200" y="5110316"/>
            <a:ext cx="7620000" cy="1752600"/>
          </a:xfrm>
          <a:prstGeom prst="roundRect">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400" dirty="0" smtClean="0">
                <a:solidFill>
                  <a:srgbClr val="C00000"/>
                </a:solidFill>
              </a:rPr>
              <a:t>„Trudili smo se da vidimo Afriku sa dugačkim lađama, krdima slonova, biciklima visokim kao kuće, da vidimo ceo taj rat  sa tenkovima koji se kao mačke kriju u krošnjama ogromnog drveća“.</a:t>
            </a:r>
            <a:endParaRPr lang="sr-Latn-RS" sz="2400" dirty="0">
              <a:solidFill>
                <a:srgbClr val="C00000"/>
              </a:solidFill>
            </a:endParaRPr>
          </a:p>
        </p:txBody>
      </p:sp>
      <p:sp>
        <p:nvSpPr>
          <p:cNvPr id="5" name="Folded Corner 4"/>
          <p:cNvSpPr/>
          <p:nvPr/>
        </p:nvSpPr>
        <p:spPr>
          <a:xfrm>
            <a:off x="5486400" y="990600"/>
            <a:ext cx="3352800" cy="3404419"/>
          </a:xfrm>
          <a:prstGeom prst="foldedCorne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400" dirty="0" smtClean="0"/>
              <a:t>Fantastični prikazi, međutim, ukidaju ideološku funkcionalizaciju ratne priče u romanu </a:t>
            </a:r>
            <a:r>
              <a:rPr lang="sr-Latn-RS" sz="2400" i="1" dirty="0" smtClean="0"/>
              <a:t>Bioskop u kutiji šibica </a:t>
            </a:r>
            <a:r>
              <a:rPr lang="sr-Latn-RS" sz="2400" dirty="0" smtClean="0"/>
              <a:t>Vladimira Stojšina.</a:t>
            </a:r>
            <a:endParaRPr lang="sr-Latn-RS" sz="2400" dirty="0"/>
          </a:p>
        </p:txBody>
      </p:sp>
    </p:spTree>
    <p:extLst>
      <p:ext uri="{BB962C8B-B14F-4D97-AF65-F5344CB8AC3E}">
        <p14:creationId xmlns:p14="http://schemas.microsoft.com/office/powerpoint/2010/main" val="91141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3" y="76200"/>
            <a:ext cx="7498080" cy="1143000"/>
          </a:xfrm>
        </p:spPr>
        <p:txBody>
          <a:bodyPr>
            <a:normAutofit fontScale="90000"/>
          </a:bodyPr>
          <a:lstStyle/>
          <a:p>
            <a:r>
              <a:rPr lang="sr-Latn-RS" dirty="0" smtClean="0"/>
              <a:t>Personifikacija predmeta u romanu</a:t>
            </a:r>
            <a:endParaRPr lang="sr-Latn-RS" dirty="0"/>
          </a:p>
        </p:txBody>
      </p:sp>
      <p:sp>
        <p:nvSpPr>
          <p:cNvPr id="4" name="Vertical Scroll 3"/>
          <p:cNvSpPr/>
          <p:nvPr/>
        </p:nvSpPr>
        <p:spPr>
          <a:xfrm>
            <a:off x="0" y="990600"/>
            <a:ext cx="4724400" cy="5181600"/>
          </a:xfrm>
          <a:prstGeom prst="verticalScroll">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000" dirty="0" smtClean="0">
                <a:solidFill>
                  <a:schemeClr val="tx1"/>
                </a:solidFill>
              </a:rPr>
              <a:t>Predmeti u romanu oživljavaju, i ponašaju se poput ljudskih bića, svete se, brane, radoznali su, usamljeni, prijateljski raspoloženi ili opasni. </a:t>
            </a:r>
            <a:endParaRPr lang="sr-Latn-RS" sz="2000" dirty="0">
              <a:solidFill>
                <a:schemeClr val="tx1"/>
              </a:solidFill>
            </a:endParaRPr>
          </a:p>
          <a:p>
            <a:pPr algn="ctr"/>
            <a:r>
              <a:rPr lang="sr-Latn-RS" sz="2000" dirty="0" smtClean="0">
                <a:solidFill>
                  <a:schemeClr val="tx1"/>
                </a:solidFill>
              </a:rPr>
              <a:t>Po tom principu, amerikanski avion zaviruje u prozore kasare i obilazi železničku stanicu, a tenk se rastužuje kad ga deca napuštaju zajedno sa ujakom Savom, dok ih u Africi progoni automobil koji se za njima čak i na drvo popeo!</a:t>
            </a:r>
          </a:p>
          <a:p>
            <a:pPr algn="ctr"/>
            <a:r>
              <a:rPr lang="sr-Latn-RS" sz="2000" dirty="0" smtClean="0">
                <a:solidFill>
                  <a:schemeClr val="tx1"/>
                </a:solidFill>
              </a:rPr>
              <a:t>Dečija svest je sklona ovakvoj fantastici!</a:t>
            </a:r>
            <a:endParaRPr lang="sr-Latn-RS" sz="20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41025">
            <a:off x="4003914" y="2119142"/>
            <a:ext cx="4478500" cy="3358875"/>
          </a:xfrm>
          <a:prstGeom prst="rect">
            <a:avLst/>
          </a:prstGeom>
        </p:spPr>
      </p:pic>
    </p:spTree>
    <p:extLst>
      <p:ext uri="{BB962C8B-B14F-4D97-AF65-F5344CB8AC3E}">
        <p14:creationId xmlns:p14="http://schemas.microsoft.com/office/powerpoint/2010/main" val="136351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Kraj romana i približavanje rata</a:t>
            </a:r>
            <a:endParaRPr lang="sr-Latn-RS" dirty="0"/>
          </a:p>
        </p:txBody>
      </p:sp>
      <p:sp>
        <p:nvSpPr>
          <p:cNvPr id="3" name="Content Placeholder 2"/>
          <p:cNvSpPr>
            <a:spLocks noGrp="1"/>
          </p:cNvSpPr>
          <p:nvPr>
            <p:ph idx="1"/>
          </p:nvPr>
        </p:nvSpPr>
        <p:spPr>
          <a:xfrm>
            <a:off x="3429000" y="1447800"/>
            <a:ext cx="5504688" cy="5181600"/>
          </a:xfrm>
        </p:spPr>
        <p:txBody>
          <a:bodyPr>
            <a:normAutofit fontScale="92500" lnSpcReduction="20000"/>
          </a:bodyPr>
          <a:lstStyle/>
          <a:p>
            <a:r>
              <a:rPr lang="sr-Latn-RS" dirty="0" smtClean="0"/>
              <a:t>Afrika u koju dečaci stižu prepuna je ruševina i tragova smrti. Okupatorski vojnici obesili su obućara Beksedića, oca hapse, dečaci nemaju igračaka osim puške, vođa Žutih mrava beži u rat, kao i Kuzman Sikirica koji na frontu i gine. </a:t>
            </a:r>
          </a:p>
          <a:p>
            <a:r>
              <a:rPr lang="sr-Latn-RS" dirty="0" smtClean="0"/>
              <a:t>Naglo odrastanje zahvaljujući patnji oslikano je na licu Sonje Sikirice.</a:t>
            </a:r>
          </a:p>
          <a:p>
            <a:r>
              <a:rPr lang="sr-Latn-RS" dirty="0" smtClean="0"/>
              <a:t>Smrću ujaka Save detinjstvo ove dečije družine postaje prošlost.</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0" y="2057400"/>
            <a:ext cx="39624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9530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46. glava</a:t>
            </a:r>
            <a:endParaRPr lang="sr-Latn-RS" dirty="0"/>
          </a:p>
        </p:txBody>
      </p:sp>
      <p:sp>
        <p:nvSpPr>
          <p:cNvPr id="3" name="Content Placeholder 2"/>
          <p:cNvSpPr>
            <a:spLocks noGrp="1"/>
          </p:cNvSpPr>
          <p:nvPr>
            <p:ph idx="1"/>
          </p:nvPr>
        </p:nvSpPr>
        <p:spPr/>
        <p:txBody>
          <a:bodyPr>
            <a:normAutofit fontScale="85000" lnSpcReduction="10000"/>
          </a:bodyPr>
          <a:lstStyle/>
          <a:p>
            <a:r>
              <a:rPr lang="sr-Latn-RS" dirty="0" smtClean="0"/>
              <a:t>„Još uvek nismo verovali u strašne događaje sa Kuzmanom i mojim ujakom, </a:t>
            </a:r>
            <a:r>
              <a:rPr lang="sr-Latn-RS" b="1" dirty="0" smtClean="0"/>
              <a:t>ali su oni doprineli da razumemo mnoge stvari. </a:t>
            </a:r>
            <a:r>
              <a:rPr lang="sr-Latn-RS" dirty="0" smtClean="0"/>
              <a:t>I dalje smo po podne gađali iz Laletove puške. Naše vežbe u gađanju imale su mali redosled:</a:t>
            </a:r>
          </a:p>
          <a:p>
            <a:pPr marL="82296" indent="0">
              <a:buNone/>
            </a:pPr>
            <a:r>
              <a:rPr lang="sr-Latn-RS" dirty="0" smtClean="0"/>
              <a:t>pretprošlog leta pucali smo u vrapce,</a:t>
            </a:r>
          </a:p>
          <a:p>
            <a:pPr marL="82296" indent="0">
              <a:buNone/>
            </a:pPr>
            <a:r>
              <a:rPr lang="sr-Latn-RS" dirty="0"/>
              <a:t>z</a:t>
            </a:r>
            <a:r>
              <a:rPr lang="sr-Latn-RS" dirty="0" smtClean="0"/>
              <a:t>atim u pse,</a:t>
            </a:r>
          </a:p>
          <a:p>
            <a:pPr marL="82296" indent="0">
              <a:buNone/>
            </a:pPr>
            <a:r>
              <a:rPr lang="sr-Latn-RS" dirty="0"/>
              <a:t>u</a:t>
            </a:r>
            <a:r>
              <a:rPr lang="sr-Latn-RS" dirty="0" smtClean="0"/>
              <a:t> žute konje,</a:t>
            </a:r>
          </a:p>
          <a:p>
            <a:pPr marL="82296" indent="0">
              <a:buNone/>
            </a:pPr>
            <a:r>
              <a:rPr lang="sr-Latn-RS" dirty="0"/>
              <a:t>a</a:t>
            </a:r>
            <a:r>
              <a:rPr lang="sr-Latn-RS" dirty="0" smtClean="0"/>
              <a:t> sada u džakove napunjene krpama i krojačke lutke.</a:t>
            </a:r>
          </a:p>
          <a:p>
            <a:pPr marL="82296" indent="0">
              <a:buNone/>
            </a:pPr>
            <a:r>
              <a:rPr lang="sr-Latn-RS" b="1" dirty="0" smtClean="0"/>
              <a:t>Postajalo je sve jasnije šta će biti naša sledeća meta.“</a:t>
            </a:r>
            <a:endParaRPr lang="sr-Latn-RS" b="1" dirty="0"/>
          </a:p>
        </p:txBody>
      </p:sp>
      <p:sp>
        <p:nvSpPr>
          <p:cNvPr id="4" name="Flowchart: Punched Tape 3"/>
          <p:cNvSpPr/>
          <p:nvPr/>
        </p:nvSpPr>
        <p:spPr>
          <a:xfrm>
            <a:off x="3124200" y="5715000"/>
            <a:ext cx="5181600" cy="914400"/>
          </a:xfrm>
          <a:prstGeom prst="flowChartPunchedTap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b="1" dirty="0" smtClean="0"/>
              <a:t>Pitanje za razmišljanje:  Čije su ove reči? Šta nam one sugerišu?</a:t>
            </a:r>
            <a:endParaRPr lang="sr-Latn-RS" b="1" dirty="0"/>
          </a:p>
        </p:txBody>
      </p:sp>
    </p:spTree>
    <p:extLst>
      <p:ext uri="{BB962C8B-B14F-4D97-AF65-F5344CB8AC3E}">
        <p14:creationId xmlns:p14="http://schemas.microsoft.com/office/powerpoint/2010/main" val="241811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3688" cy="1020762"/>
          </a:xfrm>
        </p:spPr>
        <p:txBody>
          <a:bodyPr/>
          <a:lstStyle/>
          <a:p>
            <a:r>
              <a:rPr lang="sr-Latn-RS" dirty="0" smtClean="0"/>
              <a:t>Vesna Aleksić o romanu:</a:t>
            </a:r>
            <a:endParaRPr lang="sr-Latn-RS" dirty="0"/>
          </a:p>
        </p:txBody>
      </p:sp>
      <p:sp>
        <p:nvSpPr>
          <p:cNvPr id="3" name="Content Placeholder 2"/>
          <p:cNvSpPr>
            <a:spLocks noGrp="1"/>
          </p:cNvSpPr>
          <p:nvPr>
            <p:ph idx="1"/>
          </p:nvPr>
        </p:nvSpPr>
        <p:spPr>
          <a:xfrm>
            <a:off x="0" y="1295400"/>
            <a:ext cx="8933688" cy="5334000"/>
          </a:xfrm>
        </p:spPr>
        <p:txBody>
          <a:bodyPr>
            <a:normAutofit lnSpcReduction="10000"/>
          </a:bodyPr>
          <a:lstStyle/>
          <a:p>
            <a:pPr algn="just"/>
            <a:r>
              <a:rPr lang="sr-Latn-RS" dirty="0" smtClean="0"/>
              <a:t>„Rat u Pančevu, identifikovan kao drugi, svetski, veliki rat, može biti bilo koji rat, čak i ona cinična predstava nedavno pripremljena za nas. Nije bitno, dakle, koji je rat u pitanju, bitno je da se on u romanesknoj predstavi odigrava uvek u zadnjem dvorištu. U prednjem dvorištu su, pred svetlima, samo mladi junaci u svojoj predstavi, u</a:t>
            </a:r>
            <a:r>
              <a:rPr lang="sr-Latn-RS" i="1" dirty="0" smtClean="0"/>
              <a:t> svojoj </a:t>
            </a:r>
            <a:r>
              <a:rPr lang="sr-Latn-RS" dirty="0" smtClean="0"/>
              <a:t>igri kojom se nagonski odupiru besmislu. Ova igra jeste osnovni mehanizam postojanja u terapeutskom smislu, to je igra Aske pred vukom, igra tipa </a:t>
            </a:r>
            <a:r>
              <a:rPr lang="en-US" i="1" dirty="0" smtClean="0"/>
              <a:t>show must go on</a:t>
            </a:r>
            <a:r>
              <a:rPr lang="sr-Latn-RS" dirty="0" smtClean="0"/>
              <a:t>“</a:t>
            </a:r>
            <a:r>
              <a:rPr lang="en-US" dirty="0"/>
              <a:t> </a:t>
            </a:r>
            <a:r>
              <a:rPr lang="en-US" dirty="0" smtClean="0"/>
              <a:t>(</a:t>
            </a:r>
            <a:r>
              <a:rPr lang="en-US" dirty="0" err="1" smtClean="0"/>
              <a:t>Vesna</a:t>
            </a:r>
            <a:r>
              <a:rPr lang="en-US" dirty="0" smtClean="0"/>
              <a:t> </a:t>
            </a:r>
            <a:r>
              <a:rPr lang="en-US" dirty="0" err="1" smtClean="0"/>
              <a:t>Aleksi</a:t>
            </a:r>
            <a:r>
              <a:rPr lang="sr-Latn-RS" dirty="0"/>
              <a:t>ć</a:t>
            </a:r>
            <a:r>
              <a:rPr lang="en-US" dirty="0" smtClean="0"/>
              <a:t>)</a:t>
            </a:r>
            <a:r>
              <a:rPr lang="sr-Latn-RS" dirty="0" smtClean="0"/>
              <a:t>.</a:t>
            </a:r>
            <a:endParaRPr lang="sr-Latn-RS" dirty="0"/>
          </a:p>
        </p:txBody>
      </p:sp>
    </p:spTree>
    <p:extLst>
      <p:ext uri="{BB962C8B-B14F-4D97-AF65-F5344CB8AC3E}">
        <p14:creationId xmlns:p14="http://schemas.microsoft.com/office/powerpoint/2010/main" val="376162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866888" cy="5257800"/>
          </a:xfrm>
        </p:spPr>
        <p:txBody>
          <a:bodyPr>
            <a:normAutofit fontScale="85000" lnSpcReduction="10000"/>
          </a:bodyPr>
          <a:lstStyle/>
          <a:p>
            <a:r>
              <a:rPr lang="sr-Latn-RS" dirty="0" smtClean="0"/>
              <a:t>Pročitajte roman </a:t>
            </a:r>
            <a:r>
              <a:rPr lang="sr-Latn-RS" i="1" dirty="0" smtClean="0"/>
              <a:t>Bioskop u kutiji šibica</a:t>
            </a:r>
            <a:r>
              <a:rPr lang="sr-Latn-RS" dirty="0" smtClean="0"/>
              <a:t>, Vladimira Stojšina. Prilikom čitanja posebno obratite pažnju na one elemente koje smo naglasili u prezentaciji: preplitanje realnog i fantastičnog, igra kao osnovni lajtmotiv romana itd.</a:t>
            </a:r>
          </a:p>
          <a:p>
            <a:r>
              <a:rPr lang="sr-Latn-RS" dirty="0" smtClean="0"/>
              <a:t>Odvojite vreme kako biste u celosti sagledali lik ujaka Save, te događaje koj</a:t>
            </a:r>
            <a:r>
              <a:rPr lang="en-US" dirty="0"/>
              <a:t>e</a:t>
            </a:r>
            <a:r>
              <a:rPr lang="sr-Latn-RS" dirty="0" smtClean="0"/>
              <a:t> njegovo prisustvo u romanu nagoveštava.</a:t>
            </a:r>
          </a:p>
          <a:p>
            <a:endParaRPr lang="sr-Latn-RS" dirty="0" smtClean="0"/>
          </a:p>
          <a:p>
            <a:r>
              <a:rPr lang="sr-Latn-RS" dirty="0" smtClean="0"/>
              <a:t>Ukoliko imate pitanja, želite da zajedno rastumačimo delove romana koji su problematični, ili ste raspoloženi za razgovor na datu temu, slobodno mi pišite na poznatu mejl adresu. </a:t>
            </a:r>
            <a:r>
              <a:rPr lang="sr-Latn-RS" dirty="0" smtClean="0">
                <a:sym typeface="Wingdings" pitchFamily="2" charset="2"/>
              </a:rPr>
              <a:t></a:t>
            </a:r>
          </a:p>
          <a:p>
            <a:endParaRPr lang="sr-Latn-RS" dirty="0" smtClean="0"/>
          </a:p>
          <a:p>
            <a:endParaRPr lang="sr-Latn-RS" dirty="0"/>
          </a:p>
        </p:txBody>
      </p:sp>
      <p:sp>
        <p:nvSpPr>
          <p:cNvPr id="4" name="Title 3"/>
          <p:cNvSpPr>
            <a:spLocks noGrp="1"/>
          </p:cNvSpPr>
          <p:nvPr>
            <p:ph type="title"/>
          </p:nvPr>
        </p:nvSpPr>
        <p:spPr>
          <a:xfrm>
            <a:off x="1828800" y="152400"/>
            <a:ext cx="5346192" cy="655638"/>
          </a:xfrm>
        </p:spPr>
        <p:txBody>
          <a:bodyPr>
            <a:normAutofit fontScale="90000"/>
          </a:bodyPr>
          <a:lstStyle/>
          <a:p>
            <a:r>
              <a:rPr lang="sr-Latn-RS" dirty="0" smtClean="0"/>
              <a:t>Zadatak za studente:</a:t>
            </a:r>
            <a:endParaRPr lang="sr-Latn-RS" dirty="0"/>
          </a:p>
        </p:txBody>
      </p:sp>
    </p:spTree>
    <p:extLst>
      <p:ext uri="{BB962C8B-B14F-4D97-AF65-F5344CB8AC3E}">
        <p14:creationId xmlns:p14="http://schemas.microsoft.com/office/powerpoint/2010/main" val="154306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lan integrit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0522"/>
            <a:ext cx="6686550" cy="502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1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sr-Latn-RS" dirty="0" smtClean="0"/>
              <a:t>Vladimir Stojšin je pisac koji insistira na poetskom prikazu detinjstva i tragičnih događaja. </a:t>
            </a:r>
            <a:endParaRPr lang="sr-Latn-RS" dirty="0"/>
          </a:p>
          <a:p>
            <a:pPr algn="just"/>
            <a:r>
              <a:rPr lang="sr-Latn-RS" i="1" dirty="0" smtClean="0"/>
              <a:t>Bioskop u kutiji šibica </a:t>
            </a:r>
            <a:r>
              <a:rPr lang="sr-Latn-RS" dirty="0" smtClean="0"/>
              <a:t>objavljen je 1978. godine i smatra se romanom bogatih slika; veoma je uzbudljiv i moderan.</a:t>
            </a:r>
          </a:p>
          <a:p>
            <a:pPr algn="just"/>
            <a:r>
              <a:rPr lang="sr-Latn-RS" dirty="0" smtClean="0"/>
              <a:t>Stojšinov roman obeležava jedan od pravaca razvoja srpskog romana za decu.</a:t>
            </a:r>
          </a:p>
          <a:p>
            <a:pPr algn="just"/>
            <a:r>
              <a:rPr lang="sr-Latn-RS" dirty="0" smtClean="0"/>
              <a:t>Opšti plan istorije dat je u naznakama u ovom romanu; realne informacije se transformišu i stavljaju u službu imaginacijskih predstava.</a:t>
            </a:r>
            <a:endParaRPr lang="sr-Latn-RS" dirty="0"/>
          </a:p>
        </p:txBody>
      </p:sp>
    </p:spTree>
    <p:extLst>
      <p:ext uri="{BB962C8B-B14F-4D97-AF65-F5344CB8AC3E}">
        <p14:creationId xmlns:p14="http://schemas.microsoft.com/office/powerpoint/2010/main" val="87195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Simbolično-groteskna predstavnost</a:t>
            </a:r>
            <a:endParaRPr lang="sr-Latn-RS" dirty="0"/>
          </a:p>
        </p:txBody>
      </p:sp>
      <p:sp>
        <p:nvSpPr>
          <p:cNvPr id="3" name="Content Placeholder 2"/>
          <p:cNvSpPr>
            <a:spLocks noGrp="1"/>
          </p:cNvSpPr>
          <p:nvPr>
            <p:ph idx="1"/>
          </p:nvPr>
        </p:nvSpPr>
        <p:spPr>
          <a:xfrm>
            <a:off x="3429000" y="1219200"/>
            <a:ext cx="5574792" cy="5105400"/>
          </a:xfrm>
        </p:spPr>
        <p:txBody>
          <a:bodyPr/>
          <a:lstStyle/>
          <a:p>
            <a:pPr algn="just"/>
            <a:r>
              <a:rPr lang="sr-Latn-RS" dirty="0" smtClean="0"/>
              <a:t>Čitava projekcija u romanu je simbolična i groteskna. Svet je neka vrsta bioskopskog platna na kome se događaji odvijaju shodno zahtevima ove umetnosti.</a:t>
            </a:r>
          </a:p>
          <a:p>
            <a:pPr algn="just"/>
            <a:r>
              <a:rPr lang="sr-Latn-RS" dirty="0" smtClean="0"/>
              <a:t>S druge strane, dečija svest Pavla Šibice, spontano transformiše ili parodira svet koji je prikazan u romanu.</a:t>
            </a:r>
            <a:endParaRPr lang="sr-Latn-RS" dirty="0"/>
          </a:p>
        </p:txBody>
      </p:sp>
      <p:sp>
        <p:nvSpPr>
          <p:cNvPr id="4" name="Folded Corner 3"/>
          <p:cNvSpPr/>
          <p:nvPr/>
        </p:nvSpPr>
        <p:spPr>
          <a:xfrm>
            <a:off x="152400" y="1295400"/>
            <a:ext cx="2819400" cy="2438400"/>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smtClean="0">
                <a:solidFill>
                  <a:schemeClr val="tx1"/>
                </a:solidFill>
                <a:effectLst>
                  <a:outerShdw blurRad="38100" dist="38100" dir="2700000" algn="tl">
                    <a:srgbClr val="000000">
                      <a:alpha val="43137"/>
                    </a:srgbClr>
                  </a:outerShdw>
                </a:effectLst>
              </a:rPr>
              <a:t>SIMBOL</a:t>
            </a:r>
            <a:endParaRPr lang="sr-Latn-RS" dirty="0" smtClean="0">
              <a:solidFill>
                <a:schemeClr val="tx1"/>
              </a:solidFill>
            </a:endParaRPr>
          </a:p>
          <a:p>
            <a:pPr marL="285750" indent="-285750" algn="just">
              <a:buFont typeface="Arial" pitchFamily="34" charset="0"/>
              <a:buChar char="•"/>
            </a:pPr>
            <a:r>
              <a:rPr lang="sr-Latn-RS" dirty="0" smtClean="0">
                <a:solidFill>
                  <a:schemeClr val="tx1"/>
                </a:solidFill>
              </a:rPr>
              <a:t>Simbol u književnosti jeste reč koja označava neki konkret</a:t>
            </a:r>
            <a:r>
              <a:rPr lang="en-US" dirty="0" smtClean="0">
                <a:solidFill>
                  <a:schemeClr val="tx1"/>
                </a:solidFill>
              </a:rPr>
              <a:t>a</a:t>
            </a:r>
            <a:r>
              <a:rPr lang="sr-Latn-RS" dirty="0" smtClean="0">
                <a:solidFill>
                  <a:schemeClr val="tx1"/>
                </a:solidFill>
              </a:rPr>
              <a:t>n predmet, a upućuje na neki apstraktan pojam.</a:t>
            </a:r>
            <a:endParaRPr lang="sr-Latn-RS" dirty="0">
              <a:solidFill>
                <a:schemeClr val="tx1"/>
              </a:solidFill>
            </a:endParaRPr>
          </a:p>
          <a:p>
            <a:pPr marL="285750" indent="-285750" algn="just">
              <a:buFont typeface="Arial" pitchFamily="34" charset="0"/>
              <a:buChar char="•"/>
            </a:pPr>
            <a:endParaRPr lang="sr-Latn-RS" dirty="0">
              <a:solidFill>
                <a:schemeClr val="tx1"/>
              </a:solidFill>
            </a:endParaRPr>
          </a:p>
        </p:txBody>
      </p:sp>
      <p:sp>
        <p:nvSpPr>
          <p:cNvPr id="5" name="Folded Corner 4"/>
          <p:cNvSpPr/>
          <p:nvPr/>
        </p:nvSpPr>
        <p:spPr>
          <a:xfrm>
            <a:off x="152400" y="3962400"/>
            <a:ext cx="2971800" cy="2895600"/>
          </a:xfrm>
          <a:prstGeom prst="foldedCorne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smtClean="0">
                <a:solidFill>
                  <a:schemeClr val="tx1"/>
                </a:solidFill>
              </a:rPr>
              <a:t>GROTESKA / GROTESKNO</a:t>
            </a:r>
          </a:p>
          <a:p>
            <a:pPr marL="285750" indent="-285750" algn="just">
              <a:buFont typeface="Arial" pitchFamily="34" charset="0"/>
              <a:buChar char="•"/>
            </a:pPr>
            <a:r>
              <a:rPr lang="sr-Latn-RS" dirty="0" smtClean="0">
                <a:solidFill>
                  <a:schemeClr val="tx1"/>
                </a:solidFill>
              </a:rPr>
              <a:t>Groteskno – kombinacija tragičnog i komičnog; iskrivljenom slikom stvarnosti predstavljen je karikaturalno-fantastični svet izobličen do besmisla.</a:t>
            </a:r>
            <a:endParaRPr lang="sr-Latn-RS" dirty="0">
              <a:solidFill>
                <a:schemeClr val="tx1"/>
              </a:solidFill>
            </a:endParaRPr>
          </a:p>
        </p:txBody>
      </p:sp>
    </p:spTree>
    <p:extLst>
      <p:ext uri="{BB962C8B-B14F-4D97-AF65-F5344CB8AC3E}">
        <p14:creationId xmlns:p14="http://schemas.microsoft.com/office/powerpoint/2010/main" val="250038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039"/>
            <a:ext cx="7498080" cy="1143000"/>
          </a:xfrm>
        </p:spPr>
        <p:txBody>
          <a:bodyPr>
            <a:normAutofit fontScale="90000"/>
          </a:bodyPr>
          <a:lstStyle/>
          <a:p>
            <a:r>
              <a:rPr lang="sr-Latn-RS" dirty="0"/>
              <a:t>Simbolično-groteskna predstavnost</a:t>
            </a:r>
          </a:p>
        </p:txBody>
      </p:sp>
      <p:sp>
        <p:nvSpPr>
          <p:cNvPr id="3" name="Content Placeholder 2"/>
          <p:cNvSpPr>
            <a:spLocks noGrp="1"/>
          </p:cNvSpPr>
          <p:nvPr>
            <p:ph idx="1"/>
          </p:nvPr>
        </p:nvSpPr>
        <p:spPr>
          <a:xfrm>
            <a:off x="4171335" y="990600"/>
            <a:ext cx="4895088" cy="5410200"/>
          </a:xfrm>
        </p:spPr>
        <p:txBody>
          <a:bodyPr>
            <a:noAutofit/>
          </a:bodyPr>
          <a:lstStyle/>
          <a:p>
            <a:r>
              <a:rPr lang="sr-Latn-RS" sz="2000" dirty="0" smtClean="0"/>
              <a:t>Svest pripovedača – dečaka Pavla Šibice, okupirana je imaginacijskim prostorom – Afrikom (šuma iza Tamiša).</a:t>
            </a:r>
          </a:p>
          <a:p>
            <a:endParaRPr lang="sr-Latn-RS" sz="2000" dirty="0" smtClean="0"/>
          </a:p>
          <a:p>
            <a:r>
              <a:rPr lang="sr-Latn-RS" sz="2000" dirty="0" smtClean="0"/>
              <a:t>Ovaj prostor poistovećen je sa ratnim zbivanjima, stoga Afrika za njih predstavlja bekstvo od porazne istine, od socijalne bede i periferije. To je odsudni skok u maštu -  dečiji mit građen od ratnih vesti, kazivanja odraslih, avanturističkih filmova i stripova, te od snova o drugačijem svetu.</a:t>
            </a:r>
          </a:p>
          <a:p>
            <a:endParaRPr lang="sr-Latn-RS" sz="2000" dirty="0" smtClean="0"/>
          </a:p>
          <a:p>
            <a:r>
              <a:rPr lang="sr-Latn-RS" sz="2000" dirty="0" smtClean="0"/>
              <a:t>„Afrika je simbolički prostor koji kondenzuje istorijsku dramatiku i destrukciju, s jedne, i fantazme detinjstva (tj. Bioskop, pokretne i uzbudljive slike, privid, emancipaciju) sa druge strane“ (Hristo Georgijevski).</a:t>
            </a:r>
          </a:p>
        </p:txBody>
      </p:sp>
      <p:pic>
        <p:nvPicPr>
          <p:cNvPr id="3074" name="Picture 2" descr="Тамиш — Википедиј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3962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876800"/>
            <a:ext cx="3276600" cy="369332"/>
          </a:xfrm>
          <a:prstGeom prst="rect">
            <a:avLst/>
          </a:prstGeom>
          <a:noFill/>
        </p:spPr>
        <p:txBody>
          <a:bodyPr wrap="square" rtlCol="0">
            <a:spAutoFit/>
          </a:bodyPr>
          <a:lstStyle/>
          <a:p>
            <a:r>
              <a:rPr lang="sr-Latn-RS" dirty="0" smtClean="0"/>
              <a:t>Tamiš – Pančevo </a:t>
            </a:r>
            <a:endParaRPr lang="sr-Latn-RS" dirty="0"/>
          </a:p>
        </p:txBody>
      </p:sp>
    </p:spTree>
    <p:extLst>
      <p:ext uri="{BB962C8B-B14F-4D97-AF65-F5344CB8AC3E}">
        <p14:creationId xmlns:p14="http://schemas.microsoft.com/office/powerpoint/2010/main" val="377480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a:t>Simbolično-groteskna predstavnost</a:t>
            </a:r>
          </a:p>
        </p:txBody>
      </p:sp>
      <p:sp>
        <p:nvSpPr>
          <p:cNvPr id="3" name="Content Placeholder 2"/>
          <p:cNvSpPr>
            <a:spLocks noGrp="1"/>
          </p:cNvSpPr>
          <p:nvPr>
            <p:ph idx="1"/>
          </p:nvPr>
        </p:nvSpPr>
        <p:spPr>
          <a:xfrm>
            <a:off x="3810000" y="1447800"/>
            <a:ext cx="5123688" cy="4876800"/>
          </a:xfrm>
        </p:spPr>
        <p:txBody>
          <a:bodyPr>
            <a:normAutofit fontScale="85000" lnSpcReduction="20000"/>
          </a:bodyPr>
          <a:lstStyle/>
          <a:p>
            <a:pPr algn="just"/>
            <a:r>
              <a:rPr lang="sr-Latn-RS" dirty="0" smtClean="0"/>
              <a:t>Pored pomenute motivacije, priče o ujakovim dogodovštinama koje imaju groteskno-parodijsku intonaciju, od samog početka romana se posebno ističu i dopunjuju osnovni plan dela.</a:t>
            </a:r>
          </a:p>
          <a:p>
            <a:pPr algn="just"/>
            <a:r>
              <a:rPr lang="sr-Latn-RS" dirty="0" smtClean="0"/>
              <a:t>Čitaoci mogu uživati u pričama o sestrama Kozić i njihovom ateljeu, priči o Kuftinom konju koji je na momente opisan kao utvara (konj je bio „naduvan kao crni balon“), o obračunu filozofa Matijace i ujaka Save itd.</a:t>
            </a:r>
          </a:p>
          <a:p>
            <a:endParaRPr lang="sr-Latn-RS" dirty="0"/>
          </a:p>
        </p:txBody>
      </p:sp>
      <p:sp>
        <p:nvSpPr>
          <p:cNvPr id="4" name="Rectangular Callout 3"/>
          <p:cNvSpPr/>
          <p:nvPr/>
        </p:nvSpPr>
        <p:spPr>
          <a:xfrm>
            <a:off x="152400" y="1297858"/>
            <a:ext cx="3810000" cy="388374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r>
              <a:rPr lang="sr-Latn-RS" dirty="0" smtClean="0"/>
              <a:t>Odraz straha, nerazumevanja i strepnje jesu i fragmentarna demonološka predanja. Odrasli, izuzevši ujaka Savu ne veruju u duhove iz gradskog kupatila. Nasuprot odraslima Pavle u ponoć uočava aveti „sa ukradenim peškirima i sapunima“.</a:t>
            </a:r>
          </a:p>
          <a:p>
            <a:pPr marL="285750" indent="-285750" algn="just">
              <a:buFont typeface="Wingdings" pitchFamily="2" charset="2"/>
              <a:buChar char="q"/>
            </a:pPr>
            <a:endParaRPr lang="sr-Latn-RS" dirty="0"/>
          </a:p>
          <a:p>
            <a:pPr marL="285750" indent="-285750" algn="just">
              <a:buFont typeface="Wingdings" pitchFamily="2" charset="2"/>
              <a:buChar char="q"/>
            </a:pPr>
            <a:r>
              <a:rPr lang="sr-Latn-RS" dirty="0" smtClean="0"/>
              <a:t>Ponoć, odnosno „gluvo doba“ jeste segment vremena u kojem nema društvenog delovanja, stoga pripada delovanjima nečistih sila (demoni, veštice, aveti).</a:t>
            </a:r>
            <a:endParaRPr lang="sr-Latn-RS" dirty="0"/>
          </a:p>
        </p:txBody>
      </p:sp>
    </p:spTree>
    <p:extLst>
      <p:ext uri="{BB962C8B-B14F-4D97-AF65-F5344CB8AC3E}">
        <p14:creationId xmlns:p14="http://schemas.microsoft.com/office/powerpoint/2010/main" val="261483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 li istine u legendama koje kruže po ovim mestima u Srbiji?! - a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62400"/>
            <a:ext cx="4334933"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61425"/>
            <a:ext cx="64008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t>Demonološko predanje </a:t>
            </a:r>
            <a:r>
              <a:rPr lang="sr-Latn-RS" dirty="0" smtClean="0"/>
              <a:t>- </a:t>
            </a:r>
            <a:r>
              <a:rPr lang="sr-Latn-RS" sz="2000" dirty="0" smtClean="0"/>
              <a:t>priča o vešticama, duhovima i drugim nečistim silama u koje narod veruje, te ih usmeno prenosi sa generacije na generaciju. Predanje možemo prepoznati po ustaljenim počecima:</a:t>
            </a:r>
          </a:p>
          <a:p>
            <a:pPr algn="ctr"/>
            <a:r>
              <a:rPr lang="sr-Latn-RS" sz="2000" dirty="0" smtClean="0"/>
              <a:t>„Ljudi pripovijedaju“,“Priča se“,“Kažu da“, koji otkrivaju određen stepen sumnje onoga koji priča u događaje o kojima priča.</a:t>
            </a:r>
          </a:p>
          <a:p>
            <a:pPr algn="ctr"/>
            <a:r>
              <a:rPr lang="sr-Latn-RS" sz="2000" dirty="0" smtClean="0"/>
              <a:t>Dramatizujući verovanje, pozivajući se na učesnike, pouzdane svedoke, ili na sam prostor – zidine, ruševine, grad na neobičnom mestu – kao dokaz, predanje prenosi verovanje u živu sliku fantastičnog prodora onostranog u naš svet.</a:t>
            </a:r>
            <a:endParaRPr lang="sr-Latn-RS" sz="2000" dirty="0"/>
          </a:p>
        </p:txBody>
      </p:sp>
      <p:pic>
        <p:nvPicPr>
          <p:cNvPr id="4098" name="Picture 2" descr="ZAŠTO VEŠTICE LETE BAŠ NA METLI? Jeziva LEGENDA krije istinu KOJU NISTE  ZNALI! | Glas javnosti | Medij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92601"/>
            <a:ext cx="3979582" cy="3177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lded Corner 4"/>
          <p:cNvSpPr/>
          <p:nvPr/>
        </p:nvSpPr>
        <p:spPr>
          <a:xfrm>
            <a:off x="5895668" y="4328170"/>
            <a:ext cx="3248332" cy="2072630"/>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dirty="0" smtClean="0">
                <a:solidFill>
                  <a:schemeClr val="bg1"/>
                </a:solidFill>
              </a:rPr>
              <a:t>Predanje ima sposobnost da važna životna pitanja, strahove i strepnje jedne zajednice, uobliči u priču, slikovito izražavajući ono što tu zajednicu povezuje i ono što je ugrožava.</a:t>
            </a:r>
            <a:endParaRPr lang="sr-Latn-RS" dirty="0">
              <a:solidFill>
                <a:schemeClr val="bg1"/>
              </a:solidFill>
            </a:endParaRPr>
          </a:p>
        </p:txBody>
      </p:sp>
      <p:pic>
        <p:nvPicPr>
          <p:cNvPr id="4102" name="Picture 6" descr="ili ipak tačka... - ancig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554544"/>
            <a:ext cx="1104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1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0"/>
            <a:ext cx="7790688" cy="6248400"/>
          </a:xfrm>
        </p:spPr>
        <p:txBody>
          <a:bodyPr>
            <a:normAutofit/>
          </a:bodyPr>
          <a:lstStyle/>
          <a:p>
            <a:r>
              <a:rPr lang="sr-Latn-RS" dirty="0" smtClean="0"/>
              <a:t>Demonološko predanje, na jednom mestu u romanu preliva se u grotesku koja kulminira slikom veštice – motocikla koja uleće u Laudenbahov živinarnik i pretvara se u kokošku:</a:t>
            </a:r>
          </a:p>
          <a:p>
            <a:endParaRPr lang="sr-Latn-RS" dirty="0"/>
          </a:p>
          <a:p>
            <a:r>
              <a:rPr lang="sr-Latn-RS" i="1" dirty="0" smtClean="0"/>
              <a:t>Iako smo bili </a:t>
            </a:r>
            <a:r>
              <a:rPr lang="sr-Latn-RS" i="1" u="sng" dirty="0" smtClean="0"/>
              <a:t>preplašeni</a:t>
            </a:r>
            <a:r>
              <a:rPr lang="sr-Latn-RS" i="1" dirty="0" smtClean="0"/>
              <a:t>, ona nas je razočarala.  Jedna veštica koja uz to brzo leti i liči na motocikl, ipak ne bi smela da završi u kokošarniku.</a:t>
            </a:r>
            <a:endParaRPr lang="sr-Latn-RS" i="1" dirty="0"/>
          </a:p>
        </p:txBody>
      </p:sp>
      <p:sp>
        <p:nvSpPr>
          <p:cNvPr id="4" name="Snip Single Corner Rectangle 3"/>
          <p:cNvSpPr/>
          <p:nvPr/>
        </p:nvSpPr>
        <p:spPr>
          <a:xfrm>
            <a:off x="762000" y="5105400"/>
            <a:ext cx="7924800" cy="1524000"/>
          </a:xfrm>
          <a:prstGeom prst="snip1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sz="2400" dirty="0" smtClean="0"/>
              <a:t>Često su pomenuta fragmentarna demonološka predanja o duhovima i vešticama odraz straha, nerazumevanja i strepnje koju deca osećaju.</a:t>
            </a:r>
            <a:endParaRPr lang="sr-Latn-RS" sz="2400" dirty="0"/>
          </a:p>
        </p:txBody>
      </p:sp>
    </p:spTree>
    <p:extLst>
      <p:ext uri="{BB962C8B-B14F-4D97-AF65-F5344CB8AC3E}">
        <p14:creationId xmlns:p14="http://schemas.microsoft.com/office/powerpoint/2010/main" val="7363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Psihološko opravdanje za fantastiku</a:t>
            </a:r>
            <a:endParaRPr lang="sr-Latn-RS" dirty="0"/>
          </a:p>
        </p:txBody>
      </p:sp>
      <p:sp>
        <p:nvSpPr>
          <p:cNvPr id="3" name="Content Placeholder 2"/>
          <p:cNvSpPr>
            <a:spLocks noGrp="1"/>
          </p:cNvSpPr>
          <p:nvPr>
            <p:ph idx="1"/>
          </p:nvPr>
        </p:nvSpPr>
        <p:spPr/>
        <p:txBody>
          <a:bodyPr>
            <a:normAutofit fontScale="92500" lnSpcReduction="10000"/>
          </a:bodyPr>
          <a:lstStyle/>
          <a:p>
            <a:pPr algn="just"/>
            <a:r>
              <a:rPr lang="sr-Latn-RS" dirty="0" smtClean="0"/>
              <a:t>Fantastično u ovom romanu, najčešće ima svoje psihološko opravdanje – motivaciju.</a:t>
            </a:r>
          </a:p>
          <a:p>
            <a:pPr algn="just"/>
            <a:r>
              <a:rPr lang="sr-Latn-RS" dirty="0" smtClean="0"/>
              <a:t>Šum vode i pare iz javnog kupatila je podsticaj mašti za priču o duhovima.</a:t>
            </a:r>
          </a:p>
          <a:p>
            <a:pPr algn="just"/>
            <a:r>
              <a:rPr lang="sr-Latn-RS" dirty="0" smtClean="0"/>
              <a:t>Letnja oluja i dim iz šporeta pretvaraju običan provincijski trač o komšinici „veštici“ u ludovanje veštica nad Pančevom.</a:t>
            </a:r>
          </a:p>
          <a:p>
            <a:pPr algn="just"/>
            <a:r>
              <a:rPr lang="sr-Latn-RS" dirty="0" smtClean="0"/>
              <a:t>Cvrčanje mokrih drva pokraj vatre je za decu u romanu zasigurno oglašavanje duhova.</a:t>
            </a:r>
            <a:endParaRPr lang="sr-Latn-RS" dirty="0"/>
          </a:p>
        </p:txBody>
      </p:sp>
    </p:spTree>
    <p:extLst>
      <p:ext uri="{BB962C8B-B14F-4D97-AF65-F5344CB8AC3E}">
        <p14:creationId xmlns:p14="http://schemas.microsoft.com/office/powerpoint/2010/main" val="281046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chemeClr val="accent4">
            <a:lumMod val="50000"/>
          </a:schemeClr>
        </a:solidFill>
        <a:ln>
          <a:solidFill>
            <a:schemeClr val="accent4">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1087</TotalTime>
  <Words>2441</Words>
  <Application>Microsoft Office PowerPoint</Application>
  <PresentationFormat>On-screen Show (4:3)</PresentationFormat>
  <Paragraphs>120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Solstice</vt:lpstr>
      <vt:lpstr>Vladimir Stojšin Bioskop u kutiji šibica</vt:lpstr>
      <vt:lpstr>Vladimir Stojšin (1935 – 1994)</vt:lpstr>
      <vt:lpstr>PowerPoint Presentation</vt:lpstr>
      <vt:lpstr>Simbolično-groteskna predstavnost</vt:lpstr>
      <vt:lpstr>Simbolično-groteskna predstavnost</vt:lpstr>
      <vt:lpstr>Simbolično-groteskna predstavnost</vt:lpstr>
      <vt:lpstr>PowerPoint Presentation</vt:lpstr>
      <vt:lpstr>PowerPoint Presentation</vt:lpstr>
      <vt:lpstr>Psihološko opravdanje za fantastiku</vt:lpstr>
      <vt:lpstr>Pripovedač</vt:lpstr>
      <vt:lpstr>Pripovedač</vt:lpstr>
      <vt:lpstr>Pripovedač</vt:lpstr>
      <vt:lpstr>Pripovedač</vt:lpstr>
      <vt:lpstr>Dvostruka recepcija priče</vt:lpstr>
      <vt:lpstr>PowerPoint Presentation</vt:lpstr>
      <vt:lpstr>Igra – osnovni lajtmotiv</vt:lpstr>
      <vt:lpstr>Igra – osnovni lajtmotiv</vt:lpstr>
      <vt:lpstr>Sava Fotograf i svet odraslih</vt:lpstr>
      <vt:lpstr>Lik ujaka Save</vt:lpstr>
      <vt:lpstr>PowerPoint Presentation</vt:lpstr>
      <vt:lpstr>San o Africi i slika rata</vt:lpstr>
      <vt:lpstr>Personifikacija predmeta u romanu</vt:lpstr>
      <vt:lpstr>Kraj romana i približavanje rata</vt:lpstr>
      <vt:lpstr>46. glava</vt:lpstr>
      <vt:lpstr>Vesna Aleksić o romanu:</vt:lpstr>
      <vt:lpstr>Zadatak za studente: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Vladimir Stojšin Bioskop u kutiji šibica</dc:title>
  <dc:creator>Jelena Kukić</dc:creator>
  <cp:lastModifiedBy>Jelena Kukić</cp:lastModifiedBy>
  <cp:revision>39</cp:revision>
  <dcterms:created xsi:type="dcterms:W3CDTF">2006-08-16T00:00:00Z</dcterms:created>
  <dcterms:modified xsi:type="dcterms:W3CDTF">2021-04-20T14:40:08Z</dcterms:modified>
</cp:coreProperties>
</file>